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9144000" cy="51435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Overpass Black"/>
      <p:bold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Comfortaa"/>
      <p:regular r:id="rId48"/>
      <p:bold r:id="rId49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g7+5+pGPeDWFGGD3ovRZVr36xw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CD8512-C94C-46F0-9243-F34BF6EC706A}">
  <a:tblStyle styleId="{C7CD8512-C94C-46F0-9243-F34BF6EC706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50" Target="metadata" Type="http://customschemas.google.com/relationships/presentationmetadata"/><Relationship Id="rId5" Target="slideMasters/slideMaster1.xml" Type="http://schemas.openxmlformats.org/officeDocument/2006/relationships/slideMaster"/><Relationship Id="rId39" Target="fonts/Roboto-bold.fntdata" Type="http://schemas.openxmlformats.org/officeDocument/2006/relationships/font"/><Relationship Id="rId4" Target="tableStyles.xml" Type="http://schemas.openxmlformats.org/officeDocument/2006/relationships/tableStyles"/><Relationship Id="rId38" Target="fonts/Roboto-regular.fntdata" Type="http://schemas.openxmlformats.org/officeDocument/2006/relationships/font"/><Relationship Id="rId3" Target="presProps.xml" Type="http://schemas.openxmlformats.org/officeDocument/2006/relationships/presProps"/><Relationship Id="rId37" Target="fonts/Raleway-boldItalic.fntdata" Type="http://schemas.openxmlformats.org/officeDocument/2006/relationships/font"/><Relationship Id="rId2" Target="viewProps.xml" Type="http://schemas.openxmlformats.org/officeDocument/2006/relationships/viewProps"/><Relationship Id="rId36" Target="fonts/Raleway-italic.fntdata" Type="http://schemas.openxmlformats.org/officeDocument/2006/relationships/font"/><Relationship Id="rId1" Target="theme/theme1.xml" Type="http://schemas.openxmlformats.org/officeDocument/2006/relationships/theme"/><Relationship Id="rId35" Target="fonts/Raleway-bold.fntdata" Type="http://schemas.openxmlformats.org/officeDocument/2006/relationships/font"/><Relationship Id="rId34" Target="fonts/Raleway-regular.fntdata" Type="http://schemas.openxmlformats.org/officeDocument/2006/relationships/font"/><Relationship Id="rId33" Target="slides/slide27.xml" Type="http://schemas.openxmlformats.org/officeDocument/2006/relationships/slide"/><Relationship Id="rId32" Target="slides/slide26.xml" Type="http://schemas.openxmlformats.org/officeDocument/2006/relationships/slide"/><Relationship Id="rId31" Target="slides/slide25.xml" Type="http://schemas.openxmlformats.org/officeDocument/2006/relationships/slide"/><Relationship Id="rId30" Target="slides/slide24.xml" Type="http://schemas.openxmlformats.org/officeDocument/2006/relationships/slide"/><Relationship Id="rId27" Target="slides/slide21.xml" Type="http://schemas.openxmlformats.org/officeDocument/2006/relationships/slide"/><Relationship Id="rId26" Target="slides/slide20.xml" Type="http://schemas.openxmlformats.org/officeDocument/2006/relationships/slide"/><Relationship Id="rId25" Target="slides/slide19.xml" Type="http://schemas.openxmlformats.org/officeDocument/2006/relationships/slide"/><Relationship Id="rId24" Target="slides/slide18.xml" Type="http://schemas.openxmlformats.org/officeDocument/2006/relationships/slide"/><Relationship Id="rId21" Target="slides/slide15.xml" Type="http://schemas.openxmlformats.org/officeDocument/2006/relationships/slide"/><Relationship Id="rId19" Target="slides/slide13.xml" Type="http://schemas.openxmlformats.org/officeDocument/2006/relationships/slide"/><Relationship Id="rId20" Target="slides/slide14.xml" Type="http://schemas.openxmlformats.org/officeDocument/2006/relationships/slide"/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13" Target="slides/slide7.xml" Type="http://schemas.openxmlformats.org/officeDocument/2006/relationships/slide"/><Relationship Id="rId47" Target="fonts/Lato-boldItalic.fntdata" Type="http://schemas.openxmlformats.org/officeDocument/2006/relationships/font"/><Relationship Id="rId16" Target="slides/slide10.xml" Type="http://schemas.openxmlformats.org/officeDocument/2006/relationships/slide"/><Relationship Id="rId12" Target="slides/slide6.xml" Type="http://schemas.openxmlformats.org/officeDocument/2006/relationships/slide"/><Relationship Id="rId46" Target="fonts/Lato-italic.fntdata" Type="http://schemas.openxmlformats.org/officeDocument/2006/relationships/font"/><Relationship Id="rId49" Target="fonts/Comfortaa-bold.fntdata" Type="http://schemas.openxmlformats.org/officeDocument/2006/relationships/font"/><Relationship Id="rId15" Target="slides/slide9.xml" Type="http://schemas.openxmlformats.org/officeDocument/2006/relationships/slide"/><Relationship Id="rId11" Target="slides/slide5.xml" Type="http://schemas.openxmlformats.org/officeDocument/2006/relationships/slide"/><Relationship Id="rId45" Target="fonts/Lato-bold.fntdata" Type="http://schemas.openxmlformats.org/officeDocument/2006/relationships/font"/><Relationship Id="rId48" Target="fonts/Comfortaa-regular.fntdata" Type="http://schemas.openxmlformats.org/officeDocument/2006/relationships/font"/><Relationship Id="rId14" Target="slides/slide8.xml" Type="http://schemas.openxmlformats.org/officeDocument/2006/relationships/slide"/><Relationship Id="rId10" Target="slides/slide4.xml" Type="http://schemas.openxmlformats.org/officeDocument/2006/relationships/slide"/><Relationship Id="rId44" Target="fonts/Lato-regular.fntdata" Type="http://schemas.openxmlformats.org/officeDocument/2006/relationships/font"/><Relationship Id="rId43" Target="fonts/OverpassBlack-boldItalic.fntdata" Type="http://schemas.openxmlformats.org/officeDocument/2006/relationships/font"/><Relationship Id="rId42" Target="fonts/OverpassBlack-bold.fntdata" Type="http://schemas.openxmlformats.org/officeDocument/2006/relationships/font"/><Relationship Id="rId41" Target="fonts/Roboto-boldItalic.fntdata" Type="http://schemas.openxmlformats.org/officeDocument/2006/relationships/font"/><Relationship Id="rId9" Target="slides/slide3.xml" Type="http://schemas.openxmlformats.org/officeDocument/2006/relationships/slide"/><Relationship Id="rId40" Target="fonts/Roboto-italic.fntdata" Type="http://schemas.openxmlformats.org/officeDocument/2006/relationships/font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23" Target="slides/slide17.xml" Type="http://schemas.openxmlformats.org/officeDocument/2006/relationships/slide"/><Relationship Id="rId29" Target="slides/slide23.xml" Type="http://schemas.openxmlformats.org/officeDocument/2006/relationships/slide"/><Relationship Id="rId22" Target="slides/slide16.xml" Type="http://schemas.openxmlformats.org/officeDocument/2006/relationships/slide"/><Relationship Id="rId28" Target="slides/slide22.xml" Type="http://schemas.openxmlformats.org/officeDocument/2006/relationships/slid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e0ce4739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e0ce4739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e0ce473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e0ce473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e0ce4739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e0ce4739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e0ce4739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e0ce4739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e0ce4739f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e0ce4739f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e0ce4739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e0ce4739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e0ce4739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e0ce4739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e0ce4739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e0ce4739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e0ce4739f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e0ce4739f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e0ce4739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e0ce4739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e251be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e251be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255" name="Google Shape;2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e0ce4739f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e0ce4739f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e0ce4739f_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e0ce4739f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algn="l"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algn="l"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algn="l"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algn="l"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algn="l"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algn="l"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algn="l"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algn="l"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algn="l"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algn="l"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algn="l"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algn="l"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algn="l"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algn="l"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algn="l"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algn="l"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algn="l"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algn="l"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algn="l"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algn="l"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algn="l"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algn="l"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algn="l"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algn="l"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algn="l"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algn="l"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algn="l"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algn="l"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algn="l"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algn="l"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algn="l"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algn="l"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algn="l"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algn="l"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algn="l"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algn="l"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algn="l"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algn="l"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algn="l"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algn="l"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="ctr" anchorCtr="0" bIns="91425" lIns="91425" numCol="1" rIns="91425" spcFirstLastPara="1" tIns="91425" wrap="square">
              <a:noAutofit/>
            </a:bodyPr>
            <a:lstStyle/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algn="l"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algn="l"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algn="l"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algn="l"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algn="l"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algn="l"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algn="l"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algn="l"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l"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cap="none" i="0" strike="noStrike" sz="2800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cap="none" i="0" strike="noStrike" sz="2800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cap="none" i="0" strike="noStrike" sz="2800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cap="none" i="0" strike="noStrike" sz="2800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cap="none" i="0" strike="noStrike" sz="2800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cap="none" i="0" strike="noStrike" sz="2800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cap="none" i="0" strike="noStrike" sz="2800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cap="none" i="0" strike="noStrike" sz="2800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cap="none" i="0" strike="noStrike" sz="2800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1115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cap="none" i="0" strike="noStrike" sz="13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l" indent="-29845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cap="none" i="0" strike="noStrike" sz="11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l" indent="-298450" lvl="2" marL="1371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cap="none" i="0" strike="noStrike" sz="11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l" indent="-298450" lvl="3" marL="1828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cap="none" i="0" strike="noStrike" sz="11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l" indent="-298450" lvl="4" marL="22860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cap="none" i="0" strike="noStrike" sz="11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l" indent="-298450" lvl="5" marL="2743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cap="none" i="0" strike="noStrike" sz="11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l" indent="-298450" lvl="6" marL="3200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cap="none" i="0" strike="noStrike" sz="11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l" indent="-298450" lvl="7" marL="3657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cap="none" i="0" strike="noStrike" sz="11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l" indent="-298450" lvl="8" marL="4114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cap="none" i="0" strike="noStrike" sz="11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r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r"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r"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r"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r"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r"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r"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r"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ko"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12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4" Target="../media/image12.png" Type="http://schemas.openxmlformats.org/officeDocument/2006/relationships/image"/><Relationship Id="rId3" Target="../media/image2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5" Target="../media/image9.png" Type="http://schemas.openxmlformats.org/officeDocument/2006/relationships/image"/><Relationship Id="rId4" Target="../media/image8.png" Type="http://schemas.openxmlformats.org/officeDocument/2006/relationships/image"/><Relationship Id="rId3" Target="../media/image14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2" Target="../notesSlides/notesSlide1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2" Target="../notesSlides/notesSlide1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2" Target="../notesSlides/notesSlide1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5" Target="../media/image10.png" Type="http://schemas.openxmlformats.org/officeDocument/2006/relationships/image"/><Relationship Id="rId4" Target="../media/image13.png" Type="http://schemas.openxmlformats.org/officeDocument/2006/relationships/image"/><Relationship Id="rId3" Target="../media/image11.pn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" Target="../notesSlides/notesSlide1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2" Target="../notesSlides/notesSlide1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4" Target="../media/image16.png" Type="http://schemas.openxmlformats.org/officeDocument/2006/relationships/image"/><Relationship Id="rId3" Target="../media/image17.pn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3" Target="../media/image19.pn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4" Target="../media/image24.jpg" Type="http://schemas.openxmlformats.org/officeDocument/2006/relationships/image"/><Relationship Id="rId3" Target="../media/image18.jpg" Type="http://schemas.openxmlformats.org/officeDocument/2006/relationships/image"/><Relationship Id="rId2" Target="../notesSlides/notesSlide2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4" Target="../media/image40.png" Type="http://schemas.openxmlformats.org/officeDocument/2006/relationships/image"/><Relationship Id="rId3" Target="../media/image21.pn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3" Target="../media/image23.png" Type="http://schemas.openxmlformats.org/officeDocument/2006/relationships/image"/><Relationship Id="rId2" Target="../notesSlides/notesSlide2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9" Target="../media/image30.png" Type="http://schemas.openxmlformats.org/officeDocument/2006/relationships/image"/><Relationship Id="rId8" Target="../media/image29.png" Type="http://schemas.openxmlformats.org/officeDocument/2006/relationships/image"/><Relationship Id="rId7" Target="../media/image25.png" Type="http://schemas.openxmlformats.org/officeDocument/2006/relationships/image"/><Relationship Id="rId6" Target="../media/image26.png" Type="http://schemas.openxmlformats.org/officeDocument/2006/relationships/image"/><Relationship Id="rId5" Target="../media/image27.png" Type="http://schemas.openxmlformats.org/officeDocument/2006/relationships/image"/><Relationship Id="rId4" Target="../media/image20.png" Type="http://schemas.openxmlformats.org/officeDocument/2006/relationships/image"/><Relationship Id="rId3" Target="../media/image22.pn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9" Target="../media/image33.png" Type="http://schemas.openxmlformats.org/officeDocument/2006/relationships/image"/><Relationship Id="rId8" Target="../media/image35.png" Type="http://schemas.openxmlformats.org/officeDocument/2006/relationships/image"/><Relationship Id="rId7" Target="../media/image34.png" Type="http://schemas.openxmlformats.org/officeDocument/2006/relationships/image"/><Relationship Id="rId6" Target="../media/image37.png" Type="http://schemas.openxmlformats.org/officeDocument/2006/relationships/image"/><Relationship Id="rId5" Target="../media/image28.png" Type="http://schemas.openxmlformats.org/officeDocument/2006/relationships/image"/><Relationship Id="rId4" Target="../media/image31.png" Type="http://schemas.openxmlformats.org/officeDocument/2006/relationships/image"/><Relationship Id="rId3" Target="../media/image32.pn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5" Target="../media/image39.png" Type="http://schemas.openxmlformats.org/officeDocument/2006/relationships/image"/><Relationship Id="rId4" Target="../media/image36.png" Type="http://schemas.openxmlformats.org/officeDocument/2006/relationships/image"/><Relationship Id="rId3" Target="../media/image38.pn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4" Target="../media/image6.png" Type="http://schemas.openxmlformats.org/officeDocument/2006/relationships/image"/><Relationship Id="rId3" Target="../media/image7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4" Target="../media/image5.png" Type="http://schemas.openxmlformats.org/officeDocument/2006/relationships/image"/><Relationship Id="rId3" Target="../media/image3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" Target="../media/image15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66075"/>
            <a:ext cx="7688100" cy="1621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2277"/>
          </a:p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altLang="ko" lang="ko" sz="4800"/>
              <a:t>한 권 뚝 딱</a:t>
            </a:r>
            <a:r>
              <a:rPr altLang="ko" lang="ko" sz="3600"/>
              <a:t> </a:t>
            </a:r>
            <a:r>
              <a:rPr altLang="ko" b="0" lang="ko" sz="4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👍</a:t>
            </a:r>
            <a:r>
              <a:rPr altLang="ko" b="0" lang="ko" sz="2100">
                <a:solidFill>
                  <a:srgbClr val="21252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altLang="ko" lang="ko" sz="4800"/>
              <a:t> </a:t>
            </a:r>
            <a:r>
              <a:rPr altLang="ko" b="0" lang="ko" sz="2100">
                <a:solidFill>
                  <a:srgbClr val="212529"/>
                </a:solidFill>
                <a:highlight>
                  <a:srgbClr val="FBF7F2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48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692700" y="3486075"/>
            <a:ext cx="4458600" cy="750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 fontScale="70000" lnSpcReduction="2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843"/>
              <a:buNone/>
            </a:pPr>
            <a:r>
              <a:rPr altLang="ko" lang="ko" sz="2100">
                <a:latin typeface="Comfortaa"/>
                <a:ea typeface="Comfortaa"/>
                <a:cs typeface="Comfortaa"/>
                <a:sym typeface="Comfortaa"/>
              </a:rPr>
              <a:t>4조 : 열심히했조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843"/>
              <a:buNone/>
            </a:pPr>
            <a:r>
              <a:t/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843"/>
              <a:buNone/>
            </a:pPr>
            <a:r>
              <a:rPr altLang="ko" lang="ko" sz="2100">
                <a:latin typeface="Comfortaa"/>
                <a:ea typeface="Comfortaa"/>
                <a:cs typeface="Comfortaa"/>
                <a:sym typeface="Comfortaa"/>
              </a:rPr>
              <a:t>최성현 이상락 음대웅 심아윤 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353100" y="620975"/>
            <a:ext cx="8520600" cy="533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altLang="ko" b="1" lang="ko" sz="2000">
                <a:solidFill>
                  <a:schemeClr val="dk2"/>
                </a:solidFill>
              </a:rPr>
              <a:t>2.  </a:t>
            </a:r>
            <a:r>
              <a:rPr altLang="ko" lang="ko" sz="2000"/>
              <a:t>벤치마킹</a:t>
            </a:r>
            <a:endParaRPr b="1" sz="20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000"/>
          </a:p>
        </p:txBody>
      </p:sp>
      <p:sp>
        <p:nvSpPr>
          <p:cNvPr id="153" name="Google Shape;153;p9"/>
          <p:cNvSpPr txBox="1"/>
          <p:nvPr/>
        </p:nvSpPr>
        <p:spPr>
          <a:xfrm>
            <a:off x="1355950" y="1462213"/>
            <a:ext cx="1169700" cy="446400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altLang="ko" b="1" cap="none" i="0" lang="ko" strike="noStrike" sz="1700" u="none">
                <a:solidFill>
                  <a:srgbClr val="000000"/>
                </a:solidFill>
              </a:rPr>
              <a:t>위키독스</a:t>
            </a:r>
            <a:endParaRPr b="1" cap="none" i="0" strike="noStrike" sz="1700" u="none">
              <a:solidFill>
                <a:srgbClr val="000000"/>
              </a:solidFill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947" y="2216147"/>
            <a:ext cx="6264075" cy="2471275"/>
          </a:xfrm>
          <a:prstGeom prst="rect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type="none" w="sm"/>
            <a:tailEnd len="sm" type="none" w="sm"/>
          </a:ln>
        </p:spPr>
      </p:pic>
      <p:sp>
        <p:nvSpPr>
          <p:cNvPr id="155" name="Google Shape;155;p9"/>
          <p:cNvSpPr txBox="1"/>
          <p:nvPr/>
        </p:nvSpPr>
        <p:spPr>
          <a:xfrm>
            <a:off x="3465350" y="1454563"/>
            <a:ext cx="3341400" cy="461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0" cap="none" i="0" lang="ko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 IT 전자책 서적 사이트</a:t>
            </a:r>
            <a:endParaRPr b="0" cap="none" i="0" strike="noStrike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415175" y="6252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ko" b="1" lang="ko" sz="2000">
                <a:solidFill>
                  <a:schemeClr val="dk2"/>
                </a:solidFill>
              </a:rPr>
              <a:t>2.  </a:t>
            </a:r>
            <a:r>
              <a:rPr altLang="ko" lang="ko" sz="2000"/>
              <a:t>벤치마킹</a:t>
            </a:r>
            <a:endParaRPr b="1" sz="20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9"/>
              <a:buNone/>
            </a:pPr>
            <a:r>
              <a:t/>
            </a:r>
            <a:endParaRPr sz="2000"/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1150" y="1861849"/>
            <a:ext cx="5642725" cy="3112025"/>
          </a:xfrm>
          <a:prstGeom prst="rect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sm" type="none" w="sm"/>
            <a:tailEnd len="sm" type="none" w="sm"/>
          </a:ln>
        </p:spPr>
      </p:pic>
      <p:sp>
        <p:nvSpPr>
          <p:cNvPr id="162" name="Google Shape;162;p10"/>
          <p:cNvSpPr txBox="1"/>
          <p:nvPr/>
        </p:nvSpPr>
        <p:spPr>
          <a:xfrm>
            <a:off x="2585250" y="563675"/>
            <a:ext cx="5642700" cy="923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0" cap="none" i="0" lang="ko" strike="noStrike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작가가 되어</a:t>
            </a:r>
            <a:endParaRPr b="0" cap="none" i="0" strike="noStrike" sz="1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0" cap="none" i="0" lang="ko" strike="noStrike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글을 작성하면 블로그 형식으로 출판</a:t>
            </a:r>
            <a:endParaRPr b="0" cap="none" i="0" strike="noStrike" sz="1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0" cap="none" i="0" lang="ko" strike="noStrike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밀리의 서재 등의 전자책 서비스나 종이책으로 출간</a:t>
            </a:r>
            <a:endParaRPr b="0" cap="none" i="0" strike="noStrike" sz="1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0"/>
          <p:cNvSpPr txBox="1"/>
          <p:nvPr/>
        </p:nvSpPr>
        <p:spPr>
          <a:xfrm>
            <a:off x="876400" y="1631850"/>
            <a:ext cx="1066500" cy="415500"/>
          </a:xfrm>
          <a:prstGeom prst="rect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altLang="ko" b="1" cap="none" i="0" lang="ko" strike="noStrike" sz="1500" u="none">
                <a:solidFill>
                  <a:srgbClr val="000000"/>
                </a:solidFill>
              </a:rPr>
              <a:t>브런치</a:t>
            </a:r>
            <a:endParaRPr b="1" cap="none" i="0" strike="noStrike" sz="1500" u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/>
        </p:nvSpPr>
        <p:spPr>
          <a:xfrm>
            <a:off x="791000" y="1687625"/>
            <a:ext cx="3178500" cy="1169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lang="ko" sz="1600">
                <a:latin typeface="Lato"/>
                <a:ea typeface="Lato"/>
                <a:cs typeface="Lato"/>
                <a:sym typeface="Lato"/>
              </a:rPr>
              <a:t>공부 편의를 위해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lang="ko" sz="1600">
                <a:latin typeface="Lato"/>
                <a:ea typeface="Lato"/>
                <a:cs typeface="Lato"/>
                <a:sym typeface="Lato"/>
              </a:rPr>
              <a:t>도서검색 시스템과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lang="ko" sz="1600">
                <a:latin typeface="Lato"/>
                <a:ea typeface="Lato"/>
                <a:cs typeface="Lato"/>
                <a:sym typeface="Lato"/>
              </a:rPr>
              <a:t>인터넷 쇼핑몰 링크를 제공하여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lang="ko" sz="1600">
                <a:latin typeface="Lato"/>
                <a:ea typeface="Lato"/>
                <a:cs typeface="Lato"/>
                <a:sym typeface="Lato"/>
              </a:rPr>
              <a:t>필요한 도서를 구입 제공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1"/>
          <p:cNvSpPr txBox="1"/>
          <p:nvPr>
            <p:ph type="title"/>
          </p:nvPr>
        </p:nvSpPr>
        <p:spPr>
          <a:xfrm>
            <a:off x="311700" y="571500"/>
            <a:ext cx="8520600" cy="638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altLang="ko" b="1" lang="ko" sz="2000">
                <a:solidFill>
                  <a:schemeClr val="dk2"/>
                </a:solidFill>
              </a:rPr>
              <a:t>3. 차별성 </a:t>
            </a:r>
            <a:endParaRPr b="1" sz="20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170" name="Google Shape;1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838" y="1032075"/>
            <a:ext cx="1794828" cy="638700"/>
          </a:xfrm>
          <a:prstGeom prst="rect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type="none" w="sm"/>
            <a:tailEnd len="sm" type="none" w="sm"/>
          </a:ln>
        </p:spPr>
      </p:pic>
      <p:sp>
        <p:nvSpPr>
          <p:cNvPr id="171" name="Google Shape;171;p11"/>
          <p:cNvSpPr/>
          <p:nvPr/>
        </p:nvSpPr>
        <p:spPr>
          <a:xfrm>
            <a:off x="5746900" y="1840613"/>
            <a:ext cx="902700" cy="863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0300" y="2874175"/>
            <a:ext cx="3765974" cy="2076975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type="none" w="sm"/>
            <a:tailEnd len="sm" type="none" w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/>
          <p:nvPr/>
        </p:nvSpPr>
        <p:spPr>
          <a:xfrm>
            <a:off x="3608113" y="3002438"/>
            <a:ext cx="902700" cy="863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75" y="1855125"/>
            <a:ext cx="3361050" cy="3158351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type="none" w="sm"/>
            <a:tailEnd len="sm" type="none" w="sm"/>
          </a:ln>
        </p:spPr>
      </p:pic>
      <p:pic>
        <p:nvPicPr>
          <p:cNvPr id="179" name="Google Shape;179;p12"/>
          <p:cNvPicPr preferRelativeResize="0"/>
          <p:nvPr/>
        </p:nvPicPr>
        <p:blipFill rotWithShape="1">
          <a:blip r:embed="rId4">
            <a:alphaModFix/>
          </a:blip>
          <a:srcRect b="4949" l="-15449" r="15450" t="-4950"/>
          <a:stretch/>
        </p:blipFill>
        <p:spPr>
          <a:xfrm>
            <a:off x="4571988" y="2207090"/>
            <a:ext cx="1894975" cy="1515975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type="none" w="sm"/>
            <a:tailEnd len="sm" type="none" w="sm"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7225" y="2675248"/>
            <a:ext cx="2033726" cy="2033726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type="none" w="sm"/>
            <a:tailEnd len="sm" type="none" w="sm"/>
          </a:ln>
        </p:spPr>
      </p:pic>
      <p:sp>
        <p:nvSpPr>
          <p:cNvPr id="181" name="Google Shape;181;p12"/>
          <p:cNvSpPr txBox="1"/>
          <p:nvPr/>
        </p:nvSpPr>
        <p:spPr>
          <a:xfrm>
            <a:off x="3972800" y="674675"/>
            <a:ext cx="3361200" cy="9234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lang="ko" sz="1600">
                <a:latin typeface="Lato"/>
                <a:ea typeface="Lato"/>
                <a:cs typeface="Lato"/>
                <a:sym typeface="Lato"/>
              </a:rPr>
              <a:t>전자책을 읽고 공부하면서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lang="ko" sz="1600">
                <a:latin typeface="Lato"/>
                <a:ea typeface="Lato"/>
                <a:cs typeface="Lato"/>
                <a:sym typeface="Lato"/>
              </a:rPr>
              <a:t>노트를 작성할 수 있는 기능과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lang="ko" sz="1600">
                <a:latin typeface="Lato"/>
                <a:ea typeface="Lato"/>
                <a:cs typeface="Lato"/>
                <a:sym typeface="Lato"/>
              </a:rPr>
              <a:t>저자와의 질문답변 기능을 제공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2"/>
          <p:cNvSpPr txBox="1"/>
          <p:nvPr>
            <p:ph type="title"/>
          </p:nvPr>
        </p:nvSpPr>
        <p:spPr>
          <a:xfrm>
            <a:off x="311700" y="585775"/>
            <a:ext cx="1505400" cy="638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altLang="ko" b="1" lang="ko" sz="2000">
                <a:solidFill>
                  <a:schemeClr val="dk2"/>
                </a:solidFill>
              </a:rPr>
              <a:t>3. 차별성 </a:t>
            </a:r>
            <a:endParaRPr b="1" sz="2000">
              <a:solidFill>
                <a:schemeClr val="dk2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/>
          <p:nvPr>
            <p:ph type="title"/>
          </p:nvPr>
        </p:nvSpPr>
        <p:spPr>
          <a:xfrm>
            <a:off x="443000" y="559075"/>
            <a:ext cx="7845300" cy="3883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 sz="2000"/>
              <a:t>4. </a:t>
            </a:r>
            <a:r>
              <a:rPr altLang="ko" lang="ko" sz="2000"/>
              <a:t>기대효과 </a:t>
            </a:r>
            <a:endParaRPr sz="20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/>
          </a:p>
          <a:p>
            <a:pPr algn="l" indent="-3429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altLang="ko" b="0" lang="ko" sz="1800"/>
              <a:t>빠르게 변화하는 시대에 맞는 정보를 빠르게 찾고, 배울 수 있는 기회를 넓혀준다.</a:t>
            </a:r>
            <a:endParaRPr b="0" sz="1800"/>
          </a:p>
          <a:p>
            <a:pPr algn="l" indent="-34925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altLang="ko" b="0" lang="ko" sz="1800"/>
              <a:t>책의 출판, 배움의 나눔의 벽을 허물고 누구에게 기회가 주어진다.</a:t>
            </a:r>
            <a:endParaRPr b="0" sz="1800"/>
          </a:p>
          <a:p>
            <a:pPr algn="l" indent="-34925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altLang="ko" b="0" lang="ko" sz="1800"/>
              <a:t>책 마케팅 효과</a:t>
            </a:r>
            <a:endParaRPr b="0" sz="18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2"/>
              </a:solidFill>
            </a:endParaRPr>
          </a:p>
        </p:txBody>
      </p:sp>
      <p:sp>
        <p:nvSpPr>
          <p:cNvPr id="188" name="Google Shape;188;p13"/>
          <p:cNvSpPr txBox="1"/>
          <p:nvPr/>
        </p:nvSpPr>
        <p:spPr>
          <a:xfrm>
            <a:off x="363400" y="1761100"/>
            <a:ext cx="8302200" cy="2362200"/>
          </a:xfrm>
          <a:prstGeom prst="rect">
            <a:avLst/>
          </a:prstGeom>
          <a:noFill/>
          <a:ln cap="flat" cmpd="sng" w="19050">
            <a:solidFill>
              <a:srgbClr val="F4CCCC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0ce4739f_5_1"/>
          <p:cNvSpPr txBox="1"/>
          <p:nvPr/>
        </p:nvSpPr>
        <p:spPr>
          <a:xfrm>
            <a:off x="978675" y="2194650"/>
            <a:ext cx="6895800" cy="892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b="1" lang="ko" sz="4600">
                <a:latin typeface="Lato"/>
                <a:ea typeface="Lato"/>
                <a:cs typeface="Lato"/>
                <a:sym typeface="Lato"/>
              </a:rPr>
              <a:t>기획산출물</a:t>
            </a:r>
            <a:endParaRPr b="1" sz="4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e0ce4739f_1_0"/>
          <p:cNvSpPr txBox="1"/>
          <p:nvPr>
            <p:ph idx="1" type="body"/>
          </p:nvPr>
        </p:nvSpPr>
        <p:spPr>
          <a:xfrm>
            <a:off x="729450" y="1551425"/>
            <a:ext cx="7688700" cy="27885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altLang="ko" lang="ko" sz="2000">
                <a:latin typeface="Malgun Gothic"/>
                <a:ea typeface="Malgun Gothic"/>
                <a:cs typeface="Malgun Gothic"/>
                <a:sym typeface="Malgun Gothic"/>
              </a:rPr>
              <a:t>이벤트 스토밍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altLang="ko" lang="ko" sz="2000">
                <a:latin typeface="Malgun Gothic"/>
                <a:ea typeface="Malgun Gothic"/>
                <a:cs typeface="Malgun Gothic"/>
                <a:sym typeface="Malgun Gothic"/>
              </a:rPr>
              <a:t>유저스토리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altLang="ko" lang="ko" sz="2000">
                <a:latin typeface="Malgun Gothic"/>
                <a:ea typeface="Malgun Gothic"/>
                <a:cs typeface="Malgun Gothic"/>
                <a:sym typeface="Malgun Gothic"/>
              </a:rPr>
              <a:t>시퀀스 다이어그램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altLang="ko" lang="ko" sz="2000">
                <a:latin typeface="Malgun Gothic"/>
                <a:ea typeface="Malgun Gothic"/>
                <a:cs typeface="Malgun Gothic"/>
                <a:sym typeface="Malgun Gothic"/>
              </a:rPr>
              <a:t>클래스 다이어그램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e0ce4739f_1_5"/>
          <p:cNvSpPr txBox="1"/>
          <p:nvPr>
            <p:ph type="title"/>
          </p:nvPr>
        </p:nvSpPr>
        <p:spPr>
          <a:xfrm>
            <a:off x="729450" y="613125"/>
            <a:ext cx="7688700" cy="535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-358140" lvl="0" marL="457200" rtl="0">
              <a:spcBef>
                <a:spcPts val="0"/>
              </a:spcBef>
              <a:spcAft>
                <a:spcPts val="0"/>
              </a:spcAft>
              <a:buSzPts val="2040"/>
              <a:buAutoNum type="arabicPeriod"/>
            </a:pPr>
            <a:r>
              <a:rPr altLang="ko" lang="ko" sz="2040"/>
              <a:t>이벤트 스토밍</a:t>
            </a:r>
            <a:endParaRPr sz="2040"/>
          </a:p>
        </p:txBody>
      </p:sp>
      <p:pic>
        <p:nvPicPr>
          <p:cNvPr id="204" name="Google Shape;204;gce0ce4739f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625" y="104900"/>
            <a:ext cx="4135601" cy="266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ce0ce4739f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975" y="2934500"/>
            <a:ext cx="5395126" cy="21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ce0ce4739f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00" y="1474464"/>
            <a:ext cx="4135600" cy="219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e0ce4739f_1_15"/>
          <p:cNvSpPr txBox="1"/>
          <p:nvPr>
            <p:ph type="title"/>
          </p:nvPr>
        </p:nvSpPr>
        <p:spPr>
          <a:xfrm>
            <a:off x="729450" y="613125"/>
            <a:ext cx="7688700" cy="535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/>
              <a:t>2-1. </a:t>
            </a:r>
            <a:r>
              <a:rPr altLang="ko" lang="ko" sz="2266"/>
              <a:t>유저스토리</a:t>
            </a:r>
            <a:endParaRPr sz="2266"/>
          </a:p>
        </p:txBody>
      </p:sp>
      <p:graphicFrame>
        <p:nvGraphicFramePr>
          <p:cNvPr id="212" name="Google Shape;212;gce0ce4739f_1_15"/>
          <p:cNvGraphicFramePr/>
          <p:nvPr/>
        </p:nvGraphicFramePr>
        <p:xfrm>
          <a:off x="1079825" y="16480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{C7CD8512-C94C-46F0-9243-F34BF6EC706A}</a:tableStyleId>
              </a:tblPr>
              <a:tblGrid>
                <a:gridCol w="514550"/>
                <a:gridCol w="2688925"/>
                <a:gridCol w="4066575"/>
              </a:tblGrid>
              <a:tr h="47820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b="1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역할</a:t>
                      </a:r>
                      <a:endParaRPr b="1"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b="1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원하는 기능</a:t>
                      </a:r>
                      <a:endParaRPr b="1"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b="1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방법</a:t>
                      </a:r>
                      <a:endParaRPr b="1"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4F5F7"/>
                    </a:solidFill>
                  </a:tcPr>
                </a:tc>
              </a:tr>
              <a:tr h="443400">
                <a:tc rowSpan="5"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작가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책(지식)을 게시하고 싶다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글대표화면&gt;게시 메뉴얼&gt;글 작성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443400">
                <a:tc vMerge="1"/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독자 수를 알고싶다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글대표화면or상세페이지&gt;확인가능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443400">
                <a:tc vMerge="1"/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독자들의 질문에 답한다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마이페이지&gt;게시한 강의 페이지&gt;Q&amp;A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443400">
                <a:tc vMerge="1"/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글 수정하고 싶다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글 상세페이지&gt;수정 메뉴얼&gt;수정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443400">
                <a:tc vMerge="1"/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글 삭제는 금지한다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삭제는 정책상 금지시킨다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gce0ce4739f_5_15"/>
          <p:cNvGraphicFramePr/>
          <p:nvPr/>
        </p:nvGraphicFramePr>
        <p:xfrm>
          <a:off x="770163" y="149851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{C7CD8512-C94C-46F0-9243-F34BF6EC706A}</a:tableStyleId>
              </a:tblPr>
              <a:tblGrid>
                <a:gridCol w="1471025"/>
                <a:gridCol w="1849275"/>
                <a:gridCol w="1975350"/>
                <a:gridCol w="2311625"/>
              </a:tblGrid>
              <a:tr h="311750"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b="1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1</a:t>
                      </a:r>
                      <a:endParaRPr b="1"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b="1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2</a:t>
                      </a:r>
                      <a:endParaRPr b="1"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b="1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3</a:t>
                      </a:r>
                      <a:endParaRPr b="1"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b="1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Level 4</a:t>
                      </a:r>
                      <a:endParaRPr b="1"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4F5F7"/>
                    </a:solidFill>
                  </a:tcPr>
                </a:tc>
              </a:tr>
              <a:tr h="314775">
                <a:tc rowSpan="5"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회원관리 시스템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 rowSpan="2"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회원가입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카카오/네이버 연동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342700">
                <a:tc vMerge="1"/>
                <a:tc vMerge="1"/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홈페이지  회원가입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 / PW / 핸드폰 번호 / ..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342700">
                <a:tc vMerge="1"/>
                <a:tc rowSpan="2"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로그인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카카오/ 네이버 로그인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314775">
                <a:tc vMerge="1"/>
                <a:tc vMerge="1"/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홈페이지 로그인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314775">
                <a:tc vMerge="1"/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로그아웃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289050">
                <a:tc rowSpan="2"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글 관리 시스템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강의 목록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작가의 글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수강신청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  <a:tr h="342700">
                <a:tc vMerge="1"/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커뮤니케이션 게시판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카테고리 선택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 numCol="1"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altLang="ko" lang="ko" sz="1200">
                          <a:solidFill>
                            <a:srgbClr val="091E4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글 쓰기 / 글 보기</a:t>
                      </a:r>
                      <a:endParaRPr sz="1200">
                        <a:solidFill>
                          <a:srgbClr val="091E42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B="91425" marL="91425" marR="91425" marT="91425">
                    <a:lnL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>
                      <a:solidFill>
                        <a:srgbClr val="C1C7D0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</a:tr>
            </a:tbl>
          </a:graphicData>
        </a:graphic>
      </p:graphicFrame>
      <p:sp>
        <p:nvSpPr>
          <p:cNvPr id="218" name="Google Shape;218;gce0ce4739f_5_15"/>
          <p:cNvSpPr txBox="1"/>
          <p:nvPr>
            <p:ph type="title"/>
          </p:nvPr>
        </p:nvSpPr>
        <p:spPr>
          <a:xfrm>
            <a:off x="729450" y="613125"/>
            <a:ext cx="7688700" cy="535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/>
              <a:t>2-2. </a:t>
            </a:r>
            <a:r>
              <a:rPr altLang="ko" lang="ko" sz="2266"/>
              <a:t>유저스토리</a:t>
            </a:r>
            <a:endParaRPr sz="2266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e0ce4739f_1_41"/>
          <p:cNvSpPr txBox="1"/>
          <p:nvPr/>
        </p:nvSpPr>
        <p:spPr>
          <a:xfrm>
            <a:off x="935425" y="2194650"/>
            <a:ext cx="6895800" cy="892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b="1" lang="ko" sz="4600">
                <a:latin typeface="Lato"/>
                <a:ea typeface="Lato"/>
                <a:cs typeface="Lato"/>
                <a:sym typeface="Lato"/>
              </a:rPr>
              <a:t>주제 선정</a:t>
            </a:r>
            <a:endParaRPr b="1" sz="4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e0ce4739f_1_20"/>
          <p:cNvSpPr txBox="1"/>
          <p:nvPr>
            <p:ph type="title"/>
          </p:nvPr>
        </p:nvSpPr>
        <p:spPr>
          <a:xfrm>
            <a:off x="729450" y="613125"/>
            <a:ext cx="7688700" cy="535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ko" lang="ko" sz="2040"/>
              <a:t>3. 시퀀스 다이어그램</a:t>
            </a:r>
            <a:endParaRPr sz="2040"/>
          </a:p>
        </p:txBody>
      </p:sp>
      <p:pic>
        <p:nvPicPr>
          <p:cNvPr id="224" name="Google Shape;224;gce0ce4739f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5" y="1398575"/>
            <a:ext cx="4313375" cy="29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ce0ce4739f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8575"/>
            <a:ext cx="4359451" cy="3239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e0ce4739f_1_25"/>
          <p:cNvSpPr txBox="1"/>
          <p:nvPr>
            <p:ph type="title"/>
          </p:nvPr>
        </p:nvSpPr>
        <p:spPr>
          <a:xfrm>
            <a:off x="729450" y="613125"/>
            <a:ext cx="7688700" cy="535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ko" lang="ko" sz="2040"/>
              <a:t>4. 클래스 다이어그램</a:t>
            </a:r>
            <a:endParaRPr sz="2040"/>
          </a:p>
        </p:txBody>
      </p:sp>
      <p:pic>
        <p:nvPicPr>
          <p:cNvPr id="231" name="Google Shape;231;gce0ce4739f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350" y="1222475"/>
            <a:ext cx="5684597" cy="36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e0ce4739f_5_23"/>
          <p:cNvSpPr txBox="1"/>
          <p:nvPr>
            <p:ph type="title"/>
          </p:nvPr>
        </p:nvSpPr>
        <p:spPr>
          <a:xfrm>
            <a:off x="729450" y="613125"/>
            <a:ext cx="7688700" cy="535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ko" lang="ko" sz="2040"/>
              <a:t>5</a:t>
            </a:r>
            <a:r>
              <a:rPr altLang="ko" lang="ko" sz="2040"/>
              <a:t>. 목업</a:t>
            </a:r>
            <a:endParaRPr sz="2040"/>
          </a:p>
        </p:txBody>
      </p:sp>
      <p:pic>
        <p:nvPicPr>
          <p:cNvPr id="237" name="Google Shape;237;gce0ce4739f_5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25" y="1300725"/>
            <a:ext cx="3883978" cy="364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ce0ce4739f_5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903" y="1788675"/>
            <a:ext cx="4135699" cy="232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0ce4739f_1_10"/>
          <p:cNvSpPr txBox="1"/>
          <p:nvPr>
            <p:ph type="title"/>
          </p:nvPr>
        </p:nvSpPr>
        <p:spPr>
          <a:xfrm>
            <a:off x="729450" y="613125"/>
            <a:ext cx="7688700" cy="535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 sz="2000"/>
              <a:t>6. API</a:t>
            </a:r>
            <a:endParaRPr sz="2000"/>
          </a:p>
        </p:txBody>
      </p:sp>
      <p:pic>
        <p:nvPicPr>
          <p:cNvPr id="244" name="Google Shape;244;gce0ce4739f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675" y="1834200"/>
            <a:ext cx="2316925" cy="114065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type="none" w="sm"/>
            <a:tailEnd len="sm" type="none" w="sm"/>
          </a:ln>
        </p:spPr>
      </p:pic>
      <p:pic>
        <p:nvPicPr>
          <p:cNvPr id="245" name="Google Shape;245;gce0ce4739f_1_1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646972">
            <a:off x="3393063" y="3148873"/>
            <a:ext cx="2152190" cy="70985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ce0ce4739f_1_10"/>
          <p:cNvSpPr txBox="1"/>
          <p:nvPr/>
        </p:nvSpPr>
        <p:spPr>
          <a:xfrm>
            <a:off x="3300958" y="3288433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 sz="180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인터파크 도서 api</a:t>
            </a:r>
            <a:endParaRPr sz="18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e251be637_0_0"/>
          <p:cNvSpPr txBox="1"/>
          <p:nvPr>
            <p:ph type="title"/>
          </p:nvPr>
        </p:nvSpPr>
        <p:spPr>
          <a:xfrm>
            <a:off x="727650" y="665000"/>
            <a:ext cx="7688700" cy="5352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ko" lang="ko" sz="2040"/>
              <a:t>7. </a:t>
            </a:r>
            <a:r>
              <a:rPr altLang="ko" lang="ko" sz="2040"/>
              <a:t>프로젝트 일정 관리</a:t>
            </a:r>
            <a:endParaRPr sz="2040"/>
          </a:p>
        </p:txBody>
      </p:sp>
      <p:pic>
        <p:nvPicPr>
          <p:cNvPr id="252" name="Google Shape;252;gce251be6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25" y="1366600"/>
            <a:ext cx="6951511" cy="36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>
            <p:ph type="title"/>
          </p:nvPr>
        </p:nvSpPr>
        <p:spPr>
          <a:xfrm>
            <a:off x="574525" y="634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9"/>
              <a:buNone/>
            </a:pPr>
            <a:r>
              <a:rPr altLang="ko" lang="ko" sz="2000"/>
              <a:t>개발 환경</a:t>
            </a:r>
            <a:endParaRPr sz="2000"/>
          </a:p>
        </p:txBody>
      </p:sp>
      <p:pic>
        <p:nvPicPr>
          <p:cNvPr id="258" name="Google Shape;2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375" y="2378579"/>
            <a:ext cx="2302426" cy="12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24" y="3730457"/>
            <a:ext cx="2096901" cy="116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400" y="3833113"/>
            <a:ext cx="1603842" cy="9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4400" y="819474"/>
            <a:ext cx="1945470" cy="12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800" y="2078187"/>
            <a:ext cx="1516226" cy="98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9371" y="727811"/>
            <a:ext cx="1516231" cy="12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4225" y="2446708"/>
            <a:ext cx="2858059" cy="9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e0ce4739f_5_58"/>
          <p:cNvSpPr txBox="1"/>
          <p:nvPr>
            <p:ph type="title"/>
          </p:nvPr>
        </p:nvSpPr>
        <p:spPr>
          <a:xfrm>
            <a:off x="546550" y="634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altLang="ko" lang="ko" sz="2040"/>
              <a:t>협업</a:t>
            </a:r>
            <a:r>
              <a:rPr altLang="ko" lang="ko" sz="2040"/>
              <a:t> </a:t>
            </a:r>
            <a:r>
              <a:rPr altLang="ko" lang="ko" sz="2040"/>
              <a:t>툴</a:t>
            </a:r>
            <a:endParaRPr sz="2040"/>
          </a:p>
        </p:txBody>
      </p:sp>
      <p:pic>
        <p:nvPicPr>
          <p:cNvPr id="270" name="Google Shape;270;gce0ce4739f_5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675" y="3106075"/>
            <a:ext cx="1390400" cy="13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ce0ce4739f_5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725" y="2778175"/>
            <a:ext cx="2470543" cy="13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ce0ce4739f_5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895" y="4032325"/>
            <a:ext cx="2468216" cy="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ce0ce4739f_5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004" y="2581600"/>
            <a:ext cx="2715991" cy="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ce0ce4739f_5_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25" y="3043200"/>
            <a:ext cx="1189700" cy="11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ce0ce4739f_5_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498" y="1248365"/>
            <a:ext cx="2642445" cy="101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ce0ce4739f_5_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0000" y="1306989"/>
            <a:ext cx="2642450" cy="91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ce0ce4739f_5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5474"/>
            <a:ext cx="3373000" cy="27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ce0ce4739f_5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575" y="1811313"/>
            <a:ext cx="2817400" cy="26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ce0ce4739f_5_80"/>
          <p:cNvSpPr txBox="1"/>
          <p:nvPr>
            <p:ph type="title"/>
          </p:nvPr>
        </p:nvSpPr>
        <p:spPr>
          <a:xfrm>
            <a:off x="546550" y="634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altLang="ko" lang="ko" sz="2040"/>
              <a:t>개발</a:t>
            </a:r>
            <a:r>
              <a:rPr altLang="ko" lang="ko" sz="2040"/>
              <a:t> 툴</a:t>
            </a:r>
            <a:endParaRPr sz="2040"/>
          </a:p>
        </p:txBody>
      </p:sp>
      <p:pic>
        <p:nvPicPr>
          <p:cNvPr id="284" name="Google Shape;284;gce0ce4739f_5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663" y="1950360"/>
            <a:ext cx="4581762" cy="24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idx="1" type="body"/>
          </p:nvPr>
        </p:nvSpPr>
        <p:spPr>
          <a:xfrm>
            <a:off x="661875" y="18311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altLang="ko" lang="ko" sz="2000">
                <a:latin typeface="Malgun Gothic"/>
                <a:ea typeface="Malgun Gothic"/>
                <a:cs typeface="Malgun Gothic"/>
                <a:sym typeface="Malgun Gothic"/>
              </a:rPr>
              <a:t>팀 소개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altLang="ko" lang="ko" sz="2000">
                <a:latin typeface="Malgun Gothic"/>
                <a:ea typeface="Malgun Gothic"/>
                <a:cs typeface="Malgun Gothic"/>
                <a:sym typeface="Malgun Gothic"/>
              </a:rPr>
              <a:t>프로젝트 주제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altLang="ko" lang="ko" sz="2000">
                <a:latin typeface="Malgun Gothic"/>
                <a:ea typeface="Malgun Gothic"/>
                <a:cs typeface="Malgun Gothic"/>
                <a:sym typeface="Malgun Gothic"/>
              </a:rPr>
              <a:t>프로젝트 주제 선정 이유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357225" y="539900"/>
            <a:ext cx="8520600" cy="5727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normAutofit fontScale="90000"/>
          </a:bodyPr>
          <a:lstStyle/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ko" lang="ko"/>
              <a:t>조 이름 : “ 열심히했</a:t>
            </a:r>
            <a:r>
              <a:rPr altLang="ko" lang="ko">
                <a:solidFill>
                  <a:schemeClr val="accent1"/>
                </a:solidFill>
              </a:rPr>
              <a:t>조</a:t>
            </a:r>
            <a:r>
              <a:rPr altLang="ko" lang="ko"/>
              <a:t> ”</a:t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900" y="1218425"/>
            <a:ext cx="6900" cy="38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/>
          <p:nvPr/>
        </p:nvSpPr>
        <p:spPr>
          <a:xfrm>
            <a:off x="774225" y="2645125"/>
            <a:ext cx="1353000" cy="13695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FFFF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0" cap="none" i="0" lang="ko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166132" y="2661225"/>
            <a:ext cx="1353000" cy="13695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FFFF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0" cap="none" i="0" lang="ko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심아윤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5558021" y="2645113"/>
            <a:ext cx="1353000" cy="13695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FFFF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0" cap="none" i="0" lang="ko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음대웅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227095" y="2583426"/>
            <a:ext cx="1352998" cy="1369371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FFFF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0" cap="none" i="0" lang="ko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이상락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921825" y="1738500"/>
            <a:ext cx="1057800" cy="400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1" cap="none" i="0" lang="ko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6654300" y="1738488"/>
            <a:ext cx="715800" cy="400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1" cap="none" i="0" lang="ko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3237525" y="1754600"/>
            <a:ext cx="1266300" cy="615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ko" b="1" cap="none" i="0" lang="ko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스크럼 마스터</a:t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279550" y="1285875"/>
            <a:ext cx="8693700" cy="3424500"/>
          </a:xfrm>
          <a:prstGeom prst="rect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669375" y="620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altLang="ko" lang="ko" sz="2040"/>
              <a:t>프로젝트 </a:t>
            </a:r>
            <a:r>
              <a:rPr altLang="ko" lang="ko" sz="2040"/>
              <a:t>주제</a:t>
            </a:r>
            <a:endParaRPr sz="2040"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759475" y="1816075"/>
            <a:ext cx="7688700" cy="26838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normAutofit fontScale="77500"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5428"/>
              <a:buNone/>
            </a:pPr>
            <a:r>
              <a:rPr altLang="ko" b="1" lang="ko" sz="2345">
                <a:solidFill>
                  <a:srgbClr val="212529"/>
                </a:solidFill>
                <a:highlight>
                  <a:srgbClr val="FBF7F2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한권 뚝딱👍</a:t>
            </a:r>
            <a:endParaRPr b="1" sz="2345">
              <a:solidFill>
                <a:srgbClr val="212529"/>
              </a:solidFill>
              <a:highlight>
                <a:srgbClr val="FBF7F2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6666"/>
              <a:buNone/>
            </a:pPr>
            <a:r>
              <a:t/>
            </a:r>
            <a:endParaRPr sz="1500">
              <a:solidFill>
                <a:srgbClr val="212529"/>
              </a:solidFill>
              <a:highlight>
                <a:srgbClr val="FBF7F2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57040"/>
              <a:buNone/>
            </a:pPr>
            <a:r>
              <a:rPr altLang="ko" lang="ko" sz="2279">
                <a:solidFill>
                  <a:srgbClr val="212529"/>
                </a:solidFill>
                <a:highlight>
                  <a:srgbClr val="FBF7F2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내가 아는 지식을 공유하고,</a:t>
            </a:r>
            <a:endParaRPr sz="2279">
              <a:solidFill>
                <a:srgbClr val="212529"/>
              </a:solidFill>
              <a:highlight>
                <a:srgbClr val="FBF7F2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57040"/>
              <a:buNone/>
            </a:pPr>
            <a:r>
              <a:rPr altLang="ko" lang="ko" sz="2279">
                <a:solidFill>
                  <a:srgbClr val="212529"/>
                </a:solidFill>
                <a:highlight>
                  <a:srgbClr val="FBF7F2"/>
                </a:highlight>
                <a:latin typeface="Malgun Gothic"/>
                <a:ea typeface="Malgun Gothic"/>
                <a:cs typeface="Malgun Gothic"/>
                <a:sym typeface="Malgun Gothic"/>
              </a:rPr>
              <a:t>여러 사람들과의 커뮤니케이션을 통해 소통을 장을 완성하여,</a:t>
            </a:r>
            <a:endParaRPr sz="2279">
              <a:solidFill>
                <a:srgbClr val="212529"/>
              </a:solidFill>
              <a:highlight>
                <a:srgbClr val="FBF7F2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57040"/>
              <a:buNone/>
            </a:pPr>
            <a:r>
              <a:rPr altLang="ko" lang="ko" sz="2279">
                <a:solidFill>
                  <a:srgbClr val="212529"/>
                </a:solidFill>
                <a:highlight>
                  <a:srgbClr val="FBF7F2"/>
                </a:highlight>
                <a:latin typeface="Malgun Gothic"/>
                <a:ea typeface="Malgun Gothic"/>
                <a:cs typeface="Malgun Gothic"/>
                <a:sym typeface="Malgun Gothic"/>
              </a:rPr>
              <a:t>나만의 책을 완성해 나아갈 기회를 제공한다.</a:t>
            </a:r>
            <a:endParaRPr sz="2279">
              <a:solidFill>
                <a:srgbClr val="212529"/>
              </a:solidFill>
              <a:highlight>
                <a:srgbClr val="FBF7F2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57040"/>
              <a:buNone/>
            </a:pPr>
            <a:r>
              <a:rPr altLang="ko" lang="ko" sz="2279">
                <a:solidFill>
                  <a:srgbClr val="212529"/>
                </a:solidFill>
                <a:highlight>
                  <a:srgbClr val="FBF7F2"/>
                </a:highlight>
                <a:latin typeface="Malgun Gothic"/>
                <a:ea typeface="Malgun Gothic"/>
                <a:cs typeface="Malgun Gothic"/>
                <a:sym typeface="Malgun Gothic"/>
              </a:rPr>
              <a:t>또한, 해당 지식과 연관된 책을 쉽게 찾아 공부할 수 있는 환경을 제공한다.</a:t>
            </a:r>
            <a:endParaRPr sz="2279">
              <a:solidFill>
                <a:srgbClr val="212529"/>
              </a:solidFill>
              <a:highlight>
                <a:srgbClr val="FBF7F2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>
            <p:ph type="title"/>
          </p:nvPr>
        </p:nvSpPr>
        <p:spPr>
          <a:xfrm>
            <a:off x="682600" y="5978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altLang="ko" lang="ko" sz="2000"/>
              <a:t>주제 선정 기준</a:t>
            </a:r>
            <a:endParaRPr sz="2000"/>
          </a:p>
        </p:txBody>
      </p:sp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727650" y="1766500"/>
            <a:ext cx="7688700" cy="2871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343662" lvl="0" marL="45720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12"/>
              <a:buFont typeface="Malgun Gothic"/>
              <a:buAutoNum type="arabicPeriod"/>
            </a:pPr>
            <a:r>
              <a:rPr altLang="ko" lang="ko" sz="1812">
                <a:latin typeface="Malgun Gothic"/>
                <a:ea typeface="Malgun Gothic"/>
                <a:cs typeface="Malgun Gothic"/>
                <a:sym typeface="Malgun Gothic"/>
              </a:rPr>
              <a:t>주제 선정 기반</a:t>
            </a:r>
            <a:endParaRPr sz="1812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12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-343662" lvl="0" marL="45720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12"/>
              <a:buFont typeface="Malgun Gothic"/>
              <a:buAutoNum type="arabicPeriod"/>
            </a:pPr>
            <a:r>
              <a:rPr altLang="ko" lang="ko" sz="1812">
                <a:latin typeface="Malgun Gothic"/>
                <a:ea typeface="Malgun Gothic"/>
                <a:cs typeface="Malgun Gothic"/>
                <a:sym typeface="Malgun Gothic"/>
              </a:rPr>
              <a:t>벤치마킹</a:t>
            </a:r>
            <a:endParaRPr sz="1812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12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-343662" lvl="0" marL="45720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12"/>
              <a:buFont typeface="Malgun Gothic"/>
              <a:buAutoNum type="arabicPeriod"/>
            </a:pPr>
            <a:r>
              <a:rPr altLang="ko" lang="ko" sz="1812">
                <a:latin typeface="Malgun Gothic"/>
                <a:ea typeface="Malgun Gothic"/>
                <a:cs typeface="Malgun Gothic"/>
                <a:sym typeface="Malgun Gothic"/>
              </a:rPr>
              <a:t>기존 서비스와의 차별성</a:t>
            </a:r>
            <a:endParaRPr sz="1812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12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l" indent="-343662" lvl="0" marL="45720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12"/>
              <a:buFont typeface="Malgun Gothic"/>
              <a:buAutoNum type="arabicPeriod"/>
            </a:pPr>
            <a:r>
              <a:rPr altLang="ko" lang="ko" sz="1812"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1812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238" y="1945075"/>
            <a:ext cx="5183649" cy="31984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499" y="1322525"/>
            <a:ext cx="2338700" cy="3820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pic>
      <p:sp>
        <p:nvSpPr>
          <p:cNvPr id="130" name="Google Shape;130;p7"/>
          <p:cNvSpPr txBox="1"/>
          <p:nvPr/>
        </p:nvSpPr>
        <p:spPr>
          <a:xfrm>
            <a:off x="3095500" y="689100"/>
            <a:ext cx="5793900" cy="1108200"/>
          </a:xfrm>
          <a:prstGeom prst="rect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 sz="1500">
                <a:latin typeface="Lato"/>
                <a:ea typeface="Lato"/>
                <a:cs typeface="Lato"/>
                <a:sym typeface="Lato"/>
              </a:rPr>
              <a:t>인터넷 시장이 커지면서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 sz="1500">
                <a:latin typeface="Lato"/>
                <a:ea typeface="Lato"/>
                <a:cs typeface="Lato"/>
                <a:sym typeface="Lato"/>
              </a:rPr>
              <a:t>전자책의 시장 또한 세계적으로 커지고 있습니다.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 sz="1500">
                <a:latin typeface="Lato"/>
                <a:ea typeface="Lato"/>
                <a:cs typeface="Lato"/>
                <a:sym typeface="Lato"/>
              </a:rPr>
              <a:t>코로나19 의 영향으로도 점점 전자책의 수요가 증가하는 추세입니다.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310175" y="557450"/>
            <a:ext cx="2774400" cy="4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ko" b="1" cap="none" i="0" lang="ko" strike="noStrike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altLang="ko" b="1" lang="ko" sz="2000">
                <a:solidFill>
                  <a:schemeClr val="dk2"/>
                </a:solidFill>
              </a:rPr>
              <a:t>주제 선정의 기반</a:t>
            </a:r>
            <a:endParaRPr b="0" cap="none" i="0" strike="noStrike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775" y="1956775"/>
            <a:ext cx="5703200" cy="967550"/>
          </a:xfrm>
          <a:prstGeom prst="rect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sm" type="none" w="sm"/>
            <a:tailEnd len="sm" type="none" w="sm"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4738" y="3219180"/>
            <a:ext cx="6422824" cy="1656996"/>
          </a:xfrm>
          <a:prstGeom prst="rect">
            <a:avLst/>
          </a:prstGeom>
          <a:noFill/>
          <a:ln cap="flat" cmpd="sng" w="19050">
            <a:solidFill>
              <a:srgbClr val="F4CCCC"/>
            </a:solidFill>
            <a:prstDash val="solid"/>
            <a:round/>
            <a:headEnd len="sm" type="none" w="sm"/>
            <a:tailEnd len="sm" type="none" w="sm"/>
          </a:ln>
        </p:spPr>
      </p:pic>
      <p:sp>
        <p:nvSpPr>
          <p:cNvPr id="138" name="Google Shape;138;p6"/>
          <p:cNvSpPr txBox="1"/>
          <p:nvPr/>
        </p:nvSpPr>
        <p:spPr>
          <a:xfrm>
            <a:off x="3539625" y="638396"/>
            <a:ext cx="5369100" cy="908100"/>
          </a:xfrm>
          <a:prstGeom prst="rect">
            <a:avLst/>
          </a:prstGeom>
          <a:noFill/>
          <a:ln cap="flat" cmpd="sng" w="76200">
            <a:solidFill>
              <a:srgbClr val="C9DAF8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 sz="1600">
                <a:latin typeface="Lato"/>
                <a:ea typeface="Lato"/>
                <a:cs typeface="Lato"/>
                <a:sym typeface="Lato"/>
              </a:rPr>
              <a:t>코로나로 인한 온라인 교육 서비스가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ko" lang="ko" sz="1600">
                <a:latin typeface="Lato"/>
                <a:ea typeface="Lato"/>
                <a:cs typeface="Lato"/>
                <a:sym typeface="Lato"/>
              </a:rPr>
              <a:t>넘쳐나는 시점에 발맞춰 온라인 전자책 서비스를 제공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310175" y="557450"/>
            <a:ext cx="2774400" cy="4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ko" b="1" cap="none" i="0" lang="ko" strike="noStrike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altLang="ko" b="1" lang="ko" sz="2000">
                <a:solidFill>
                  <a:schemeClr val="dk2"/>
                </a:solidFill>
              </a:rPr>
              <a:t>주제 선정의 기반</a:t>
            </a:r>
            <a:endParaRPr b="0" cap="none" i="0" strike="noStrike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type="title"/>
          </p:nvPr>
        </p:nvSpPr>
        <p:spPr>
          <a:xfrm>
            <a:off x="4851525" y="1945200"/>
            <a:ext cx="3846300" cy="1253100"/>
          </a:xfrm>
          <a:prstGeom prst="rect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ko" b="0" lang="ko" sz="1800"/>
              <a:t>출판 업계에서는 출판의 벽을 허물어, 누구든지 책을 출판할 수 있는 기회를 제공하고 있습니다.</a:t>
            </a:r>
            <a:r>
              <a:rPr altLang="ko" b="0" lang="ko" sz="1800">
                <a:solidFill>
                  <a:schemeClr val="dk2"/>
                </a:solidFill>
              </a:rPr>
              <a:t> </a:t>
            </a:r>
            <a:endParaRPr b="0"/>
          </a:p>
        </p:txBody>
      </p:sp>
      <p:sp>
        <p:nvSpPr>
          <p:cNvPr id="145" name="Google Shape;145;p8"/>
          <p:cNvSpPr txBox="1"/>
          <p:nvPr/>
        </p:nvSpPr>
        <p:spPr>
          <a:xfrm>
            <a:off x="642950" y="489200"/>
            <a:ext cx="5367000" cy="629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46918" t="37492"/>
          <a:stretch/>
        </p:blipFill>
        <p:spPr>
          <a:xfrm>
            <a:off x="420850" y="1945200"/>
            <a:ext cx="4081251" cy="218615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type="none" w="sm"/>
            <a:tailEnd len="sm" type="none" w="sm"/>
          </a:ln>
        </p:spPr>
      </p:pic>
      <p:sp>
        <p:nvSpPr>
          <p:cNvPr id="147" name="Google Shape;147;p8"/>
          <p:cNvSpPr txBox="1"/>
          <p:nvPr/>
        </p:nvSpPr>
        <p:spPr>
          <a:xfrm>
            <a:off x="310175" y="557450"/>
            <a:ext cx="2774400" cy="4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spAutoFit/>
          </a:bodyPr>
          <a:lstStyle/>
          <a:p>
            <a:pPr algn="l"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ko" b="1" cap="none" i="0" lang="ko" strike="noStrike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altLang="ko" b="1" lang="ko" sz="2000">
                <a:solidFill>
                  <a:schemeClr val="dk2"/>
                </a:solidFill>
              </a:rPr>
              <a:t>주제 선정의 기반</a:t>
            </a:r>
            <a:endParaRPr b="0" cap="none" i="0" strike="noStrike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